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Montserrat Black"/>
      <p:bold r:id="rId10"/>
      <p:boldItalic r:id="rId11"/>
    </p:embeddedFont>
    <p:embeddedFont>
      <p:font typeface="Montserrat"/>
      <p:regular r:id="rId12"/>
      <p:bold r:id="rId13"/>
      <p:italic r:id="rId14"/>
      <p:boldItalic r:id="rId15"/>
    </p:embeddedFont>
    <p:embeddedFont>
      <p:font typeface="Montserrat Medium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0" roundtripDataSignature="AMtx7miNYBFdZY8lP1dvJrMog6HYfaQxV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font" Target="fonts/MontserratBlack-boldItalic.fntdata"/><Relationship Id="rId10" Type="http://schemas.openxmlformats.org/officeDocument/2006/relationships/font" Target="fonts/MontserratBlack-bold.fntdata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MontserratMedium-bold.fntdata"/><Relationship Id="rId16" Type="http://schemas.openxmlformats.org/officeDocument/2006/relationships/font" Target="fonts/MontserratMedium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Medium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Medium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[Opções]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DEF=C:\TABWIN\SIH\RD2008.DEF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PATH=C:\TABWIN\SIH\Dados\RDSC\RD*.DBC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Linha=Hospital SC (CNES)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Incremento=Valor Total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Suprime_Linhas_Zeradas=false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Suprime_Colunas_Zeradas=true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Não_Classificados=0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[Arquivos]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RDSC2210.dbc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RDSC2211.dbc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RDSC2212.dbc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RDSC2301.dbc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RDSC2302.dbc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RDSC2303.dbc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RDSC2304.dbc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RDSC2305.dbc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RDSC2306.dbc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RDSC2307.dbc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RDSC2308.dbc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RDSC2309.dbc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Registros_Processados= 575906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Tempo_Decorrido= 0:21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Criado C:\Users\bolzem.SAUDE\Documents\Homônimos\Análises\RD_RJ_12 meses\Liberadas.dbf com 575906 registros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eb7a1c7a2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g1eb7a1c7a2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[Opções]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DEF=C:\TABWIN\SIH\RJ2008.DEF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PATH=C:\TABWIN\SIH\Dados\RJSC\RJ*.DBC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Linha=Hospital SC (CNES)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Incremento=Valor Total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Suprime_Linhas_Zeradas=false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Suprime_Colunas_Zeradas=true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Não_Classificados=0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[Arquivos]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RJSC2210.dbc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RJSC2211.dbc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RJSC2212.dbc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RJSC2301.dbc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RJSC2302.dbc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RJSC2303.dbc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RJSC2304.dbc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RJSC2305.dbc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RJSC2306.dbc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RJSC2307.dbc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RJSC2308.dbc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RJSC2309.dbc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Registros_Processados= 31190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1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1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1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ctrTitle"/>
          </p:nvPr>
        </p:nvSpPr>
        <p:spPr>
          <a:xfrm>
            <a:off x="4782675" y="2330125"/>
            <a:ext cx="40497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pt-BR" sz="4280">
                <a:latin typeface="Montserrat Black"/>
                <a:ea typeface="Montserrat Black"/>
                <a:cs typeface="Montserrat Black"/>
                <a:sym typeface="Montserrat Black"/>
              </a:rPr>
              <a:t>AIH Liberadas e bloqueadas</a:t>
            </a:r>
            <a:endParaRPr sz="4280"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55" name="Google Shape;55;p1"/>
          <p:cNvSpPr txBox="1"/>
          <p:nvPr>
            <p:ph idx="1" type="subTitle"/>
          </p:nvPr>
        </p:nvSpPr>
        <p:spPr>
          <a:xfrm>
            <a:off x="4782679" y="3007275"/>
            <a:ext cx="40497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7692"/>
              <a:buNone/>
            </a:pPr>
            <a:r>
              <a:rPr lang="pt-BR" sz="2600">
                <a:latin typeface="Montserrat Medium"/>
                <a:ea typeface="Montserrat Medium"/>
                <a:cs typeface="Montserrat Medium"/>
                <a:sym typeface="Montserrat Medium"/>
              </a:rPr>
              <a:t>Competências</a:t>
            </a:r>
            <a:endParaRPr sz="2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7692"/>
              <a:buNone/>
            </a:pPr>
            <a:r>
              <a:rPr lang="pt-BR" sz="2600">
                <a:latin typeface="Montserrat Medium"/>
                <a:ea typeface="Montserrat Medium"/>
                <a:cs typeface="Montserrat Medium"/>
                <a:sym typeface="Montserrat Medium"/>
              </a:rPr>
              <a:t>out/2022 a set/2023</a:t>
            </a:r>
            <a:endParaRPr sz="26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>
                <a:latin typeface="Montserrat Black"/>
                <a:ea typeface="Montserrat Black"/>
                <a:cs typeface="Montserrat Black"/>
                <a:sym typeface="Montserrat Black"/>
              </a:rPr>
              <a:t>Valor total liberado (R$), 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com destaque para os dez principais hospitais/SC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1" name="Google Shape;6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383375"/>
            <a:ext cx="8096150" cy="24718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2" name="Google Shape;62;p2"/>
          <p:cNvSpPr txBox="1"/>
          <p:nvPr/>
        </p:nvSpPr>
        <p:spPr>
          <a:xfrm>
            <a:off x="5716500" y="3775150"/>
            <a:ext cx="278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</a:rPr>
              <a:t>Fonte: DATASUS/AIH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eb7a1c7a2e_0_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>
                <a:latin typeface="Montserrat Black"/>
                <a:ea typeface="Montserrat Black"/>
                <a:cs typeface="Montserrat Black"/>
                <a:sym typeface="Montserrat Black"/>
              </a:rPr>
              <a:t>Valor total bloqueado (R$), 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com destaque para os dez principais hospitais/SC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" name="Google Shape;68;g1eb7a1c7a2e_0_7"/>
          <p:cNvSpPr txBox="1"/>
          <p:nvPr/>
        </p:nvSpPr>
        <p:spPr>
          <a:xfrm>
            <a:off x="5411700" y="3775150"/>
            <a:ext cx="278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</a:rPr>
              <a:t>Fonte: DATASUS/AIH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69" name="Google Shape;69;g1eb7a1c7a2e_0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348425"/>
            <a:ext cx="7844975" cy="251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"/>
          <p:cNvSpPr txBox="1"/>
          <p:nvPr>
            <p:ph idx="1" type="subTitle"/>
          </p:nvPr>
        </p:nvSpPr>
        <p:spPr>
          <a:xfrm>
            <a:off x="4806604" y="2300650"/>
            <a:ext cx="40497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80"/>
              <a:buNone/>
            </a:pPr>
            <a:r>
              <a:rPr lang="pt-BR" sz="2180">
                <a:latin typeface="Montserrat Medium"/>
                <a:ea typeface="Montserrat Medium"/>
                <a:cs typeface="Montserrat Medium"/>
                <a:sym typeface="Montserrat Medium"/>
              </a:rPr>
              <a:t>Tabulado em 20/11/2023,</a:t>
            </a:r>
            <a:endParaRPr sz="218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80"/>
              <a:buNone/>
            </a:pPr>
            <a:r>
              <a:rPr lang="pt-BR" sz="2180">
                <a:latin typeface="Montserrat Medium"/>
                <a:ea typeface="Montserrat Medium"/>
                <a:cs typeface="Montserrat Medium"/>
                <a:sym typeface="Montserrat Medium"/>
              </a:rPr>
              <a:t>por Maurício Bolze</a:t>
            </a:r>
            <a:endParaRPr sz="218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80"/>
              <a:buNone/>
            </a:pPr>
            <a:r>
              <a:rPr lang="pt-BR" sz="2180">
                <a:latin typeface="Montserrat Medium"/>
                <a:ea typeface="Montserrat Medium"/>
                <a:cs typeface="Montserrat Medium"/>
                <a:sym typeface="Montserrat Medium"/>
              </a:rPr>
              <a:t>SES/DAUD/NASUS</a:t>
            </a:r>
            <a:endParaRPr sz="218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